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3" r:id="rId9"/>
    <p:sldId id="267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1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466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2218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775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3337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9374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767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1328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1893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33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0613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8149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DBD1-6A8C-4EB1-ABA4-6C167D374793}" type="datetimeFigureOut">
              <a:rPr lang="de-DE" smtClean="0"/>
              <a:pPr/>
              <a:t>19.02.2018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6B68-E1FE-4492-A8BA-C0A2A0294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454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v-twk.oekosys.tu-berlin.de/project/lv-twk/23-trop-wet5-twk.htm" TargetMode="External"/><Relationship Id="rId3" Type="http://schemas.openxmlformats.org/officeDocument/2006/relationships/hyperlink" Target="https://www.lernhelfer.de/schuelerlexikon/biologie/artikel/stoffkreislauf" TargetMode="External"/><Relationship Id="rId7" Type="http://schemas.openxmlformats.org/officeDocument/2006/relationships/hyperlink" Target="http://www.grund-zum-leben.de/themen/klima/der-mangrovenwald-ein-tropischer-klimaschuetzer-unter-druck/" TargetMode="External"/><Relationship Id="rId2" Type="http://schemas.openxmlformats.org/officeDocument/2006/relationships/hyperlink" Target="https://de.wikipedia.org/wiki/Salzpflanz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o-regenwald.de/hg_wald/mangroven" TargetMode="External"/><Relationship Id="rId5" Type="http://schemas.openxmlformats.org/officeDocument/2006/relationships/hyperlink" Target="https://www.lernhelfer.de/schuelerlexikon/biologie/artikel/energiefluss" TargetMode="External"/><Relationship Id="rId4" Type="http://schemas.openxmlformats.org/officeDocument/2006/relationships/hyperlink" Target="http://www.scinexx.de/dossier-detail-299-9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06314"/>
            <a:ext cx="9144000" cy="1055521"/>
          </a:xfrm>
          <a:solidFill>
            <a:schemeClr val="bg1"/>
          </a:solidFill>
        </p:spPr>
        <p:txBody>
          <a:bodyPr/>
          <a:lstStyle/>
          <a:p>
            <a:r>
              <a:rPr lang="de-DE" b="1" dirty="0">
                <a:latin typeface="aptango" panose="00000400000000000000" pitchFamily="2" charset="0"/>
              </a:rPr>
              <a:t>Mangrovenwald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40573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Die Heimat der Bäume, die aus dem Meer wachsen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Energiefluss</a:t>
            </a:r>
            <a:endParaRPr lang="de-DE" b="1" dirty="0">
              <a:latin typeface="aptango" panose="00000400000000000000" pitchFamily="2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8675" y="2258901"/>
            <a:ext cx="5191125" cy="3095749"/>
          </a:xfrm>
          <a:prstGeom prst="rect">
            <a:avLst/>
          </a:prstGeom>
        </p:spPr>
      </p:pic>
      <p:pic>
        <p:nvPicPr>
          <p:cNvPr id="6" name="irc_mi" descr="Bildergebnis für energiefluss im ökosystem wal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807" y="2846655"/>
            <a:ext cx="57607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616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Ökologische Bedeutung des Waldes</a:t>
            </a:r>
            <a:endParaRPr lang="de-DE" b="1" dirty="0">
              <a:latin typeface="aptango" panose="00000400000000000000" pitchFamily="2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 descr="Ähnliches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093" y="1055710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ildergebnis für tropische klimazone"/>
          <p:cNvSpPr>
            <a:spLocks noChangeAspect="1" noChangeArrowheads="1"/>
          </p:cNvSpPr>
          <p:nvPr/>
        </p:nvSpPr>
        <p:spPr bwMode="auto">
          <a:xfrm>
            <a:off x="155575" y="-2879725"/>
            <a:ext cx="80772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2" name="Picture 6" descr="Bildergebnis für tropische klimaz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713" y="1055710"/>
            <a:ext cx="3738376" cy="27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dergebnis für subtropische klima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366" y="3777788"/>
            <a:ext cx="475297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Ähnliches F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05" y="1538799"/>
            <a:ext cx="3114161" cy="26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dergebnis für mangroven wass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709" y="3493944"/>
            <a:ext cx="4186652" cy="31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Ökonomische Bedeutung des Waldes</a:t>
            </a:r>
            <a:endParaRPr lang="de-DE" b="1" dirty="0">
              <a:latin typeface="aptango" panose="00000400000000000000" pitchFamily="2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197" y="2334413"/>
            <a:ext cx="6082728" cy="29995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872" y="1271830"/>
            <a:ext cx="4251177" cy="2996900"/>
          </a:xfrm>
          <a:prstGeom prst="rect">
            <a:avLst/>
          </a:prstGeom>
        </p:spPr>
      </p:pic>
      <p:pic>
        <p:nvPicPr>
          <p:cNvPr id="4098" name="Picture 2" descr="Bildergebnis für mangrovenwald gefährdung klimawan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621" y="4268730"/>
            <a:ext cx="3665678" cy="24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1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 smtClean="0">
                <a:latin typeface="aptango" panose="00000400000000000000" pitchFamily="2" charset="0"/>
              </a:rPr>
              <a:t>Quellen</a:t>
            </a:r>
            <a:endParaRPr lang="de-DE" sz="6000" dirty="0">
              <a:latin typeface="aptango" panose="000004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de.wikipedia.org/wiki/Salzpflanze</a:t>
            </a:r>
            <a:r>
              <a:rPr lang="de-DE" dirty="0" smtClean="0"/>
              <a:t> (08.01.)</a:t>
            </a:r>
            <a:endParaRPr lang="de-DE" dirty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www.lernhelfer.de/schuelerlexikon/biologie/artikel/stoffkreislauf</a:t>
            </a:r>
            <a:r>
              <a:rPr lang="de-DE" dirty="0" smtClean="0"/>
              <a:t> (15.01)</a:t>
            </a:r>
            <a:endParaRPr lang="de-DE" dirty="0"/>
          </a:p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www.scinexx.de/dossier-detail-299-9.htm</a:t>
            </a:r>
            <a:r>
              <a:rPr lang="de-DE" dirty="0" smtClean="0"/>
              <a:t> (22.01)</a:t>
            </a:r>
            <a:endParaRPr lang="de-DE" dirty="0"/>
          </a:p>
          <a:p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www.lernhelfer.de/schuelerlexikon/biologie/artikel/energiefluss</a:t>
            </a:r>
            <a:r>
              <a:rPr lang="de-DE" dirty="0" smtClean="0"/>
              <a:t> (22.01)</a:t>
            </a:r>
            <a:endParaRPr lang="de-DE" dirty="0"/>
          </a:p>
          <a:p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www.pro-regenwald.de/hg_wald/mangroven</a:t>
            </a:r>
            <a:r>
              <a:rPr lang="de-DE" dirty="0" smtClean="0"/>
              <a:t> (29.01)</a:t>
            </a:r>
            <a:endParaRPr lang="de-DE" dirty="0"/>
          </a:p>
          <a:p>
            <a:r>
              <a:rPr lang="de-DE" dirty="0">
                <a:hlinkClick r:id="rId7"/>
              </a:rPr>
              <a:t>http://www.grund-zum-leben.de/themen/klima/der-mangrovenwald-ein-tropischer-klimaschuetzer-unter-druck</a:t>
            </a:r>
            <a:r>
              <a:rPr lang="de-DE" dirty="0" smtClean="0">
                <a:hlinkClick r:id="rId7"/>
              </a:rPr>
              <a:t>/</a:t>
            </a:r>
            <a:r>
              <a:rPr lang="de-DE" dirty="0" smtClean="0"/>
              <a:t> (12.02.)</a:t>
            </a:r>
            <a:endParaRPr lang="de-DE" dirty="0"/>
          </a:p>
          <a:p>
            <a:r>
              <a:rPr lang="de-DE" dirty="0">
                <a:hlinkClick r:id="rId8"/>
              </a:rPr>
              <a:t>http://</a:t>
            </a:r>
            <a:r>
              <a:rPr lang="de-DE" dirty="0" smtClean="0">
                <a:hlinkClick r:id="rId8"/>
              </a:rPr>
              <a:t>lv-twk.oekosys.tu-berlin.de/project/lv-twk/23-trop-wet5-twk.htm</a:t>
            </a:r>
            <a:r>
              <a:rPr lang="de-DE" dirty="0" smtClean="0"/>
              <a:t> (12.02.)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6000" dirty="0" smtClean="0">
                <a:solidFill>
                  <a:schemeClr val="bg1"/>
                </a:solidFill>
                <a:latin typeface="aptango" panose="00000400000000000000" pitchFamily="2" charset="0"/>
              </a:rPr>
              <a:t>Vielen Dank für eure Aufmerksamkeit!</a:t>
            </a:r>
            <a:endParaRPr lang="de-DE" sz="6000" dirty="0">
              <a:solidFill>
                <a:schemeClr val="bg1"/>
              </a:solidFill>
              <a:latin typeface="aptang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8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Vorkommen und Besonderheiten </a:t>
            </a:r>
          </a:p>
          <a:p>
            <a:r>
              <a:rPr lang="de-DE" dirty="0" smtClean="0"/>
              <a:t>Schichtung des Waldes </a:t>
            </a:r>
          </a:p>
          <a:p>
            <a:r>
              <a:rPr lang="de-DE" dirty="0"/>
              <a:t>Einfluss der abiotischen und biotischen Faktoren auf die einzelnen Schichten </a:t>
            </a:r>
            <a:endParaRPr lang="de-DE" dirty="0" smtClean="0"/>
          </a:p>
          <a:p>
            <a:r>
              <a:rPr lang="de-DE" dirty="0" smtClean="0"/>
              <a:t>Stoffkreislauf  </a:t>
            </a:r>
          </a:p>
          <a:p>
            <a:r>
              <a:rPr lang="de-DE" dirty="0" smtClean="0"/>
              <a:t>Tierwelt (Nahrungsnetz, Nahrungspyramide) </a:t>
            </a:r>
          </a:p>
          <a:p>
            <a:r>
              <a:rPr lang="de-DE" dirty="0" smtClean="0"/>
              <a:t>Energiefluss </a:t>
            </a:r>
          </a:p>
          <a:p>
            <a:r>
              <a:rPr lang="de-DE" dirty="0" smtClean="0"/>
              <a:t>Ökologische/ Ökonomische Bedeutung des Waldes </a:t>
            </a:r>
          </a:p>
          <a:p>
            <a:r>
              <a:rPr lang="de-DE" dirty="0" smtClean="0"/>
              <a:t>Quellen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10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Vorkommen und Besonderheiten</a:t>
            </a:r>
            <a:endParaRPr lang="de-DE" b="1" dirty="0">
              <a:latin typeface="aptango" panose="00000400000000000000" pitchFamily="2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162558" y="1271342"/>
            <a:ext cx="3670271" cy="2752703"/>
          </a:xfrm>
          <a:prstGeom prst="rect">
            <a:avLst/>
          </a:prstGeom>
        </p:spPr>
      </p:pic>
      <p:pic>
        <p:nvPicPr>
          <p:cNvPr id="3074" name="Picture 2" descr="Ähnliches F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99" y="1462238"/>
            <a:ext cx="35242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683" y="3641436"/>
            <a:ext cx="6402641" cy="29594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7250" y="1690688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ptango" panose="00000400000000000000" pitchFamily="2" charset="0"/>
              </a:rPr>
              <a:t>Schichtung des Waldes </a:t>
            </a:r>
            <a:endParaRPr lang="de-DE" dirty="0">
              <a:latin typeface="aptango" panose="00000400000000000000" pitchFamily="2" charset="0"/>
            </a:endParaRPr>
          </a:p>
        </p:txBody>
      </p:sp>
      <p:pic>
        <p:nvPicPr>
          <p:cNvPr id="1032" name="Picture 8" descr="http://lv-twk.oekosys.tu-berlin.de/project/lv-twk/images/jpgs/23-3-zonierungmangrov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79163" y="3110252"/>
            <a:ext cx="4733621" cy="16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v-twk.oekosys.tu-berlin.de/project/lv-twk/images/jpgs/23-1-mangrovenzonier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0" y="2561036"/>
            <a:ext cx="5132388" cy="22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v-twk.oekosys.tu-berlin.de/project/lv-twk/images/jpgs/23-2-zonierungmangrov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454" y="4775345"/>
            <a:ext cx="5132388" cy="19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63173" y="-1022281"/>
            <a:ext cx="3877392" cy="28653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7948" y="1843087"/>
            <a:ext cx="2101215" cy="249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5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Bildergebnis für mangrovenwald salztoleranz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87" y="2296620"/>
            <a:ext cx="5181600" cy="3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2" descr="Ähnliches Foto"/>
          <p:cNvSpPr>
            <a:spLocks noChangeAspect="1" noChangeArrowheads="1"/>
          </p:cNvSpPr>
          <p:nvPr/>
        </p:nvSpPr>
        <p:spPr bwMode="auto">
          <a:xfrm>
            <a:off x="155575" y="-2849562"/>
            <a:ext cx="4425493" cy="33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5" y="799035"/>
            <a:ext cx="1825296" cy="13689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50" y="797486"/>
            <a:ext cx="2094920" cy="13878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4879" y="799096"/>
            <a:ext cx="1986698" cy="13862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0268" y="5428783"/>
            <a:ext cx="1987468" cy="139000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5" y="5436447"/>
            <a:ext cx="2094920" cy="13878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0325" y="5436447"/>
            <a:ext cx="1830073" cy="1372555"/>
          </a:xfrm>
          <a:prstGeom prst="rect">
            <a:avLst/>
          </a:prstGeom>
        </p:spPr>
      </p:pic>
      <p:pic>
        <p:nvPicPr>
          <p:cNvPr id="17" name="irc_mi" descr="Ähnliches Foto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865" y="1235871"/>
            <a:ext cx="3243233" cy="4761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76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Wechselwirkungen im Ökosystem Wald</a:t>
            </a:r>
            <a:endParaRPr lang="de-DE" b="1" dirty="0">
              <a:latin typeface="aptango" panose="00000400000000000000" pitchFamily="2" charset="0"/>
            </a:endParaRPr>
          </a:p>
        </p:txBody>
      </p:sp>
      <p:pic>
        <p:nvPicPr>
          <p:cNvPr id="1026" name="Picture 2" descr="Bildergebnis für avicennia germin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308082"/>
            <a:ext cx="3148538" cy="20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hnliches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958" y="3736890"/>
            <a:ext cx="2444021" cy="27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Ähnliches F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72544"/>
            <a:ext cx="4953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7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Stoffkreislauf</a:t>
            </a:r>
            <a:endParaRPr lang="de-DE" b="1" dirty="0">
              <a:latin typeface="aptango" panose="00000400000000000000" pitchFamily="2" charset="0"/>
            </a:endParaRPr>
          </a:p>
        </p:txBody>
      </p:sp>
      <p:pic>
        <p:nvPicPr>
          <p:cNvPr id="3074" name="Picture 2" descr="Bildergebnis für kohlenstoffkreisläuf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699" y="1825625"/>
            <a:ext cx="7239001" cy="41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kohlenstoffkreisläufe mangro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105" y="-9525"/>
            <a:ext cx="348389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sundarbans hirs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468" y="4164731"/>
            <a:ext cx="4013328" cy="29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Tierwelt</a:t>
            </a:r>
            <a:endParaRPr lang="de-DE" b="1" dirty="0">
              <a:latin typeface="aptango" panose="00000400000000000000" pitchFamily="2" charset="0"/>
            </a:endParaRPr>
          </a:p>
        </p:txBody>
      </p:sp>
      <p:pic>
        <p:nvPicPr>
          <p:cNvPr id="1026" name="Picture 2" descr="Bildergebnis für sundarbans bengalischer ti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87" y="1365239"/>
            <a:ext cx="5123936" cy="34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sundarbans aff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275" y="3545243"/>
            <a:ext cx="4755292" cy="35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Ähnliches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682" y="601363"/>
            <a:ext cx="4210479" cy="29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4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ptango" panose="00000400000000000000" pitchFamily="2" charset="0"/>
              </a:rPr>
              <a:t>Tierwelt</a:t>
            </a:r>
            <a:endParaRPr lang="de-DE" b="1" dirty="0">
              <a:latin typeface="aptango" panose="00000400000000000000" pitchFamily="2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Nahrungskette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 smtClean="0"/>
              <a:t>Mangrovenblätter</a:t>
            </a:r>
            <a:r>
              <a:rPr lang="de-DE" dirty="0" err="1" smtClean="0">
                <a:sym typeface="Wingdings" panose="05000000000000000000" pitchFamily="2" charset="2"/>
              </a:rPr>
              <a:t>Hirsche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 smtClean="0">
                <a:sym typeface="Wingdings" panose="05000000000000000000" pitchFamily="2" charset="2"/>
              </a:rPr>
              <a:t>Markarken</a:t>
            </a:r>
            <a:r>
              <a:rPr lang="de-DE" dirty="0" smtClean="0">
                <a:sym typeface="Wingdings" panose="05000000000000000000" pitchFamily="2" charset="2"/>
              </a:rPr>
              <a:t> Wildschwein/Tiger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-&gt; auf Wildschweinen Parasiten = Krähen fressen diese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Samen der </a:t>
            </a:r>
            <a:r>
              <a:rPr lang="de-DE" dirty="0" err="1" smtClean="0">
                <a:sym typeface="Wingdings" panose="05000000000000000000" pitchFamily="2" charset="2"/>
              </a:rPr>
              <a:t>MangroveAffenTiger</a:t>
            </a: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Nährstoffe in Wasser, natürliche </a:t>
            </a:r>
            <a:r>
              <a:rPr lang="de-DE" dirty="0" err="1" smtClean="0">
                <a:sym typeface="Wingdings" panose="05000000000000000000" pitchFamily="2" charset="2"/>
              </a:rPr>
              <a:t>Abfallpr</a:t>
            </a:r>
            <a:r>
              <a:rPr lang="de-DE" dirty="0" smtClean="0">
                <a:sym typeface="Wingdings" panose="05000000000000000000" pitchFamily="2" charset="2"/>
              </a:rPr>
              <a:t>.</a:t>
            </a:r>
            <a:r>
              <a:rPr lang="de-DE" dirty="0" err="1" smtClean="0">
                <a:sym typeface="Wingdings" panose="05000000000000000000" pitchFamily="2" charset="2"/>
              </a:rPr>
              <a:t>PlanktonorganismenFische,Krebstiere,Mollusken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Symbiose + Konkurrenz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 smtClean="0"/>
              <a:t>Bengaltiger</a:t>
            </a:r>
            <a:r>
              <a:rPr lang="de-DE" dirty="0" smtClean="0"/>
              <a:t> / Wildschweine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Hirsche / Markarken</a:t>
            </a:r>
          </a:p>
          <a:p>
            <a:r>
              <a:rPr lang="de-DE" dirty="0" smtClean="0"/>
              <a:t>Mensch / Otter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761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Benutzerdefiniert</PresentationFormat>
  <Paragraphs>40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Mangrovenwald</vt:lpstr>
      <vt:lpstr>Gliederung</vt:lpstr>
      <vt:lpstr>Vorkommen und Besonderheiten</vt:lpstr>
      <vt:lpstr>Schichtung des Waldes </vt:lpstr>
      <vt:lpstr>Folie 5</vt:lpstr>
      <vt:lpstr>Wechselwirkungen im Ökosystem Wald</vt:lpstr>
      <vt:lpstr>Stoffkreislauf</vt:lpstr>
      <vt:lpstr>Tierwelt</vt:lpstr>
      <vt:lpstr>Tierwelt</vt:lpstr>
      <vt:lpstr>Energiefluss</vt:lpstr>
      <vt:lpstr>Ökologische Bedeutung des Waldes</vt:lpstr>
      <vt:lpstr>Ökonomische Bedeutung des Waldes</vt:lpstr>
      <vt:lpstr>Quellen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Mangrovenwald</dc:title>
  <dc:creator>a104-21</dc:creator>
  <cp:lastModifiedBy> </cp:lastModifiedBy>
  <cp:revision>38</cp:revision>
  <dcterms:created xsi:type="dcterms:W3CDTF">2018-01-15T10:52:44Z</dcterms:created>
  <dcterms:modified xsi:type="dcterms:W3CDTF">2018-02-19T11:47:04Z</dcterms:modified>
</cp:coreProperties>
</file>